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75" r:id="rId3"/>
    <p:sldId id="259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285" r:id="rId13"/>
    <p:sldId id="289" r:id="rId14"/>
    <p:sldId id="287" r:id="rId15"/>
    <p:sldId id="288" r:id="rId16"/>
    <p:sldId id="293" r:id="rId17"/>
    <p:sldId id="290" r:id="rId18"/>
    <p:sldId id="294" r:id="rId19"/>
    <p:sldId id="296" r:id="rId20"/>
    <p:sldId id="297" r:id="rId21"/>
    <p:sldId id="298" r:id="rId22"/>
    <p:sldId id="299" r:id="rId23"/>
    <p:sldId id="292" r:id="rId24"/>
    <p:sldId id="300" r:id="rId25"/>
    <p:sldId id="301" r:id="rId26"/>
    <p:sldId id="268" r:id="rId27"/>
  </p:sldIdLst>
  <p:sldSz cx="9144000" cy="5143500" type="screen16x9"/>
  <p:notesSz cx="6858000" cy="9144000"/>
  <p:embeddedFontLst>
    <p:embeddedFont>
      <p:font typeface="Average" panose="02010600030101010101" charset="0"/>
      <p:regular r:id="rId29"/>
    </p:embeddedFont>
    <p:embeddedFont>
      <p:font typeface="Lato" panose="02010600030101010101" charset="0"/>
      <p:regular r:id="rId30"/>
      <p:bold r:id="rId31"/>
      <p:italic r:id="rId32"/>
      <p:boldItalic r:id="rId33"/>
    </p:embeddedFont>
    <p:embeddedFont>
      <p:font typeface="Oswald" panose="02010600030101010101" charset="0"/>
      <p:regular r:id="rId34"/>
      <p:bold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1E79C1-962D-4817-AB05-0FC3FA378EB2}">
  <a:tblStyle styleId="{8F1E79C1-962D-4817-AB05-0FC3FA378E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9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697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735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292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10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409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86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50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299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94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0238d6e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0238d6e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915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907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783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825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30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529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260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0238d6e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0238d6e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89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64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574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41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765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d9484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d9484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25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rgbClr val="34343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Char char="●"/>
              <a:defRPr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hyperlink" Target="https://devinsideyou.com/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hannel/UCWpjX-z6_oNZhcHPzAAQy6g/featured" TargetMode="External"/><Relationship Id="rId11" Type="http://schemas.openxmlformats.org/officeDocument/2006/relationships/image" Target="../media/image46.jpeg"/><Relationship Id="rId5" Type="http://schemas.openxmlformats.org/officeDocument/2006/relationships/hyperlink" Target="https://github.com/kubukoz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s://rockthejvm.com/" TargetMode="External"/><Relationship Id="rId9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n.org/blog/2017/01/30/asynchronous-programming-scala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oS9w3VenDW0" TargetMode="External"/><Relationship Id="rId5" Type="http://schemas.openxmlformats.org/officeDocument/2006/relationships/hyperlink" Target="https://www.youtube.com/watch?v=4XirKUsnytY" TargetMode="External"/><Relationship Id="rId4" Type="http://schemas.openxmlformats.org/officeDocument/2006/relationships/hyperlink" Target="https://www.edx.org/course/scala-akka-reactiv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lawithcats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XJ2NjqkWdck&amp;list=PLJGDHERh23x-3_T3Dua6Fwp4KlG0J25DI" TargetMode="External"/><Relationship Id="rId4" Type="http://schemas.openxmlformats.org/officeDocument/2006/relationships/hyperlink" Target="https://www.youtube.com/playlist?list=PLJGDHERh23x-9bxGrCbyX-tXJG99XczN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qu/fun/tree/master/src/main/scala/demo/scala/cats/zi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11" Type="http://schemas.openxmlformats.org/officeDocument/2006/relationships/image" Target="../media/image17.jpeg"/><Relationship Id="rId5" Type="http://schemas.openxmlformats.org/officeDocument/2006/relationships/image" Target="../media/image11.jpg"/><Relationship Id="rId10" Type="http://schemas.openxmlformats.org/officeDocument/2006/relationships/image" Target="../media/image16.jpeg"/><Relationship Id="rId4" Type="http://schemas.openxmlformats.org/officeDocument/2006/relationships/image" Target="../media/image10.jp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菜鸟逆袭之路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屈国栋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2021-06-26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FP 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042204-2116-4B75-B004-15E0EED1F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91" y="1152475"/>
            <a:ext cx="1744813" cy="17448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CD01C3-40F2-47BF-9AC4-FA005D9CC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778" y="1152476"/>
            <a:ext cx="4268223" cy="17448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49A919-AA79-4F73-BF1B-8CC493AB7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176" y="1152475"/>
            <a:ext cx="1744814" cy="17448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13A63D-F116-4776-A78F-830D857C1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91" y="3119013"/>
            <a:ext cx="1744812" cy="17448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8F1A33-C281-45FC-9A8F-0A2CB7AE2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895" y="3119013"/>
            <a:ext cx="1744813" cy="1744813"/>
          </a:xfrm>
          <a:prstGeom prst="rect">
            <a:avLst/>
          </a:prstGeom>
        </p:spPr>
      </p:pic>
      <p:pic>
        <p:nvPicPr>
          <p:cNvPr id="9218" name="Picture 2" descr="Rúnar Bjarnason - Talks, Podcasts, and more - PurelyFunctional.tv">
            <a:extLst>
              <a:ext uri="{FF2B5EF4-FFF2-40B4-BE49-F238E27FC236}">
                <a16:creationId xmlns:a16="http://schemas.microsoft.com/office/drawing/2014/main" id="{8A36084E-6470-416B-81D9-EE34C939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8618"/>
            <a:ext cx="1744812" cy="174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3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81;p16">
            <a:extLst>
              <a:ext uri="{FF2B5EF4-FFF2-40B4-BE49-F238E27FC236}">
                <a16:creationId xmlns:a16="http://schemas.microsoft.com/office/drawing/2014/main" id="{18BE2B2D-B638-4B06-B8D9-E07E4EFEFA82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/>
              <a:t>https://typelevel.org/cats/  https://typelevel.org/cats-effect/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/>
              <a:t>https://zio.dev/</a:t>
            </a:r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FP Books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FE59FB-3559-437F-BCB8-916C96DA2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1667363" cy="2501044"/>
          </a:xfrm>
          <a:prstGeom prst="rect">
            <a:avLst/>
          </a:prstGeom>
        </p:spPr>
      </p:pic>
      <p:pic>
        <p:nvPicPr>
          <p:cNvPr id="10" name="Picture 6" descr="https://images.manning.com/360/480/resize/book/2/a2ed920-d6ed-48fb-8f18-b051b7a09a2a/bjarnason.png">
            <a:extLst>
              <a:ext uri="{FF2B5EF4-FFF2-40B4-BE49-F238E27FC236}">
                <a16:creationId xmlns:a16="http://schemas.microsoft.com/office/drawing/2014/main" id="{75F05C8F-7651-42EA-B6F6-A65A2790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96" y="1152475"/>
            <a:ext cx="1983207" cy="25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d2sofvawe08yqg.cloudfront.net/fpmortals/s_hero?1620557110">
            <a:extLst>
              <a:ext uri="{FF2B5EF4-FFF2-40B4-BE49-F238E27FC236}">
                <a16:creationId xmlns:a16="http://schemas.microsoft.com/office/drawing/2014/main" id="{03CB91AE-BBE4-4181-B0F4-CBAE35146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77" y="1152475"/>
            <a:ext cx="1933174" cy="25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d2sofvawe08yqg.cloudfront.net/pfhais/s_hero?1620603097">
            <a:extLst>
              <a:ext uri="{FF2B5EF4-FFF2-40B4-BE49-F238E27FC236}">
                <a16:creationId xmlns:a16="http://schemas.microsoft.com/office/drawing/2014/main" id="{FB530577-A6AE-4B5F-A73B-450F814C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126" y="1152475"/>
            <a:ext cx="1933174" cy="25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18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SoftwareMill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sp>
        <p:nvSpPr>
          <p:cNvPr id="11" name="Google Shape;81;p16">
            <a:extLst>
              <a:ext uri="{FF2B5EF4-FFF2-40B4-BE49-F238E27FC236}">
                <a16:creationId xmlns:a16="http://schemas.microsoft.com/office/drawing/2014/main" id="{8FD917E5-B035-4562-9C15-D45C23E1FB5A}"/>
              </a:ext>
            </a:extLst>
          </p:cNvPr>
          <p:cNvSpPr txBox="1">
            <a:spLocks/>
          </p:cNvSpPr>
          <p:nvPr/>
        </p:nvSpPr>
        <p:spPr>
          <a:xfrm>
            <a:off x="3283830" y="1304875"/>
            <a:ext cx="570086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 err="1"/>
              <a:t>sttp</a:t>
            </a:r>
            <a:r>
              <a:rPr lang="zh-CN" altLang="en-US" dirty="0"/>
              <a:t>、</a:t>
            </a:r>
            <a:r>
              <a:rPr lang="en-US" altLang="zh-CN" dirty="0"/>
              <a:t>tapir</a:t>
            </a:r>
            <a:r>
              <a:rPr lang="zh-CN" altLang="en-US" dirty="0"/>
              <a:t>、</a:t>
            </a:r>
            <a:r>
              <a:rPr lang="en-US" altLang="zh-CN" dirty="0" err="1"/>
              <a:t>a</a:t>
            </a:r>
            <a:r>
              <a:rPr lang="en-US" altLang="zh-CN" b="1" dirty="0" err="1"/>
              <a:t>kka</a:t>
            </a:r>
            <a:r>
              <a:rPr lang="en-US" altLang="zh-CN" b="1" dirty="0"/>
              <a:t>-http-session</a:t>
            </a: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/>
              <a:t>https://softwaremill.com/scala/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16F7B7-DE38-4D1F-A117-9599145D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88" y="504775"/>
            <a:ext cx="1504950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865E74-7DB0-4C8B-834C-60AEE1C25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033" y="3340818"/>
            <a:ext cx="5876925" cy="1752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8596B5-E539-4DCD-B2F8-F5D50A672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58" y="1304875"/>
            <a:ext cx="2453695" cy="24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SoftwareMill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16F7B7-DE38-4D1F-A117-9599145D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13" y="505375"/>
            <a:ext cx="1504950" cy="57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225126-565C-4737-A233-11F1F6105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6025"/>
            <a:ext cx="9144000" cy="39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7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布道者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underscore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FE59FB-3559-437F-BCB8-916C96DA2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3" y="1321228"/>
            <a:ext cx="1667363" cy="2501044"/>
          </a:xfrm>
          <a:prstGeom prst="rect">
            <a:avLst/>
          </a:prstGeom>
        </p:spPr>
      </p:pic>
      <p:sp>
        <p:nvSpPr>
          <p:cNvPr id="16" name="Google Shape;81;p16">
            <a:extLst>
              <a:ext uri="{FF2B5EF4-FFF2-40B4-BE49-F238E27FC236}">
                <a16:creationId xmlns:a16="http://schemas.microsoft.com/office/drawing/2014/main" id="{18BE2B2D-B638-4B06-B8D9-E07E4EFEFA82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/>
              <a:t>https://underscore.io/training/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84CA59-2376-4F99-A519-BD8DD90B9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888" y="1152475"/>
            <a:ext cx="5757012" cy="27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8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布道者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>
                <a:hlinkClick r:id="rId3"/>
              </a:rPr>
              <a:t>https://devinsideyou.com/</a:t>
            </a:r>
            <a:r>
              <a:rPr lang="en-US" altLang="zh-CN" dirty="0"/>
              <a:t>       </a:t>
            </a:r>
            <a:r>
              <a:rPr lang="en-US" altLang="zh-CN" dirty="0">
                <a:hlinkClick r:id="rId4"/>
              </a:rPr>
              <a:t>https://rockthejvm.com/</a:t>
            </a:r>
            <a:r>
              <a:rPr lang="en-US" altLang="zh-CN" dirty="0"/>
              <a:t> 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>
                <a:hlinkClick r:id="rId5"/>
              </a:rPr>
              <a:t>https://github.com/kubukoz</a:t>
            </a:r>
            <a:r>
              <a:rPr lang="en-US" altLang="zh-CN" dirty="0"/>
              <a:t>   </a:t>
            </a:r>
            <a:r>
              <a:rPr lang="en-US" altLang="zh-CN" dirty="0">
                <a:hlinkClick r:id="rId6"/>
              </a:rPr>
              <a:t>Sergei </a:t>
            </a:r>
            <a:r>
              <a:rPr lang="en-US" altLang="zh-CN" dirty="0" err="1">
                <a:hlinkClick r:id="rId6"/>
              </a:rPr>
              <a:t>Winitzki</a:t>
            </a: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10242" name="Picture 2" descr="https://avatars.githubusercontent.com/u/1141462?v=4">
            <a:extLst>
              <a:ext uri="{FF2B5EF4-FFF2-40B4-BE49-F238E27FC236}">
                <a16:creationId xmlns:a16="http://schemas.microsoft.com/office/drawing/2014/main" id="{3B803E2F-38D7-4073-B6E8-B9E0AA0C7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0" y="1170125"/>
            <a:ext cx="1872462" cy="18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yt3.ggpht.com/ytc/AAUvwnhpOl1al1li51E8hR2Q5H3Fz0JQuyLWhC5BBwHg=s88-c-k-c0x00ffffff-no-rj">
            <a:extLst>
              <a:ext uri="{FF2B5EF4-FFF2-40B4-BE49-F238E27FC236}">
                <a16:creationId xmlns:a16="http://schemas.microsoft.com/office/drawing/2014/main" id="{EFC9624B-B25B-4DC7-BD91-6D22C457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62" y="2222037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Jakub Kozłowski - YouTube">
            <a:extLst>
              <a:ext uri="{FF2B5EF4-FFF2-40B4-BE49-F238E27FC236}">
                <a16:creationId xmlns:a16="http://schemas.microsoft.com/office/drawing/2014/main" id="{E17E36D7-9E7E-49D2-9BC8-4912B3AD0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52475"/>
            <a:ext cx="1924327" cy="192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ock the JVM - learn Scala, Akka and Apache Spark">
            <a:extLst>
              <a:ext uri="{FF2B5EF4-FFF2-40B4-BE49-F238E27FC236}">
                <a16:creationId xmlns:a16="http://schemas.microsoft.com/office/drawing/2014/main" id="{10075F0B-AAFE-4A33-AD66-964E3EFA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504" y="1170125"/>
            <a:ext cx="1820030" cy="18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58ADCF1-A11F-4F81-B78E-BD09FC1A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87" y="11524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7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Scaladex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C37F2A-1E9B-8E49-9D2F-C28F617B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38" y="1017725"/>
            <a:ext cx="5813474" cy="39729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51554E-DFC8-D246-B69E-106DB4023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34" y="202726"/>
            <a:ext cx="1739737" cy="5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3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The Future Stack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altLang="zh-CN" dirty="0">
                <a:hlinkClick r:id="rId3"/>
              </a:rPr>
              <a:t>Asynchronous Programming and Scala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altLang="zh-CN" dirty="0" err="1"/>
              <a:t>Akka</a:t>
            </a:r>
            <a:r>
              <a:rPr lang="en-US" altLang="zh-CN" dirty="0"/>
              <a:t> </a:t>
            </a:r>
            <a:r>
              <a:rPr lang="zh-CN" altLang="en-US" dirty="0"/>
              <a:t>文档，</a:t>
            </a:r>
            <a:r>
              <a:rPr lang="en-US" altLang="zh-CN" dirty="0"/>
              <a:t>Play</a:t>
            </a:r>
            <a:r>
              <a:rPr lang="zh-CN" altLang="en-US" dirty="0"/>
              <a:t>文档，反应式设计模式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altLang="zh-CN" dirty="0">
                <a:hlinkClick r:id="rId4"/>
              </a:rPr>
              <a:t>Programming Reactive Systems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altLang="zh-CN" dirty="0">
                <a:hlinkClick r:id="rId5"/>
              </a:rPr>
              <a:t>Adam </a:t>
            </a:r>
            <a:r>
              <a:rPr lang="en-US" altLang="zh-CN" dirty="0" err="1">
                <a:hlinkClick r:id="rId5"/>
              </a:rPr>
              <a:t>Warski</a:t>
            </a:r>
            <a:r>
              <a:rPr lang="en-US" altLang="zh-CN" dirty="0">
                <a:hlinkClick r:id="rId5"/>
              </a:rPr>
              <a:t> - session management using </a:t>
            </a:r>
            <a:r>
              <a:rPr lang="en-US" altLang="zh-CN" dirty="0" err="1">
                <a:hlinkClick r:id="rId5"/>
              </a:rPr>
              <a:t>akka</a:t>
            </a:r>
            <a:r>
              <a:rPr lang="en-US" altLang="zh-CN" dirty="0">
                <a:hlinkClick r:id="rId5"/>
              </a:rPr>
              <a:t>-http</a:t>
            </a:r>
            <a:r>
              <a:rPr lang="en-US" altLang="zh-CN" dirty="0"/>
              <a:t> </a:t>
            </a: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altLang="zh-CN" dirty="0">
                <a:hlinkClick r:id="rId6"/>
              </a:rPr>
              <a:t>Understanding </a:t>
            </a:r>
            <a:r>
              <a:rPr lang="en-US" altLang="zh-CN" dirty="0" err="1">
                <a:hlinkClick r:id="rId6"/>
              </a:rPr>
              <a:t>Akka</a:t>
            </a:r>
            <a:r>
              <a:rPr lang="en-US" altLang="zh-CN" dirty="0">
                <a:hlinkClick r:id="rId6"/>
              </a:rPr>
              <a:t> Streams</a:t>
            </a: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5603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并发编程简介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68A8-17BD-46A0-A705-08B2B965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83" y="1152475"/>
            <a:ext cx="6754547" cy="37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StarBlock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383DB-2AD3-4B19-8CBA-492B56F92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42" y="390791"/>
            <a:ext cx="3408715" cy="44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79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3BEC9D-B872-4AA7-843E-4E5C3DA2B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swald"/>
              </a:rPr>
              <a:t>个人学习过程简介</a:t>
            </a:r>
          </a:p>
          <a:p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swald"/>
            </a:endParaRPr>
          </a:p>
          <a:p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swald"/>
              </a:rPr>
              <a:t>Scala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swald"/>
              </a:rPr>
              <a:t>社区学习资源简介</a:t>
            </a:r>
          </a:p>
          <a:p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swald"/>
            </a:endParaRPr>
          </a:p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swald"/>
              </a:rPr>
              <a:t>菜鸟学习路线图</a:t>
            </a:r>
          </a:p>
        </p:txBody>
      </p:sp>
    </p:spTree>
    <p:extLst>
      <p:ext uri="{BB962C8B-B14F-4D97-AF65-F5344CB8AC3E}">
        <p14:creationId xmlns:p14="http://schemas.microsoft.com/office/powerpoint/2010/main" val="269725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ServletBuck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9602F2-06BF-4BCA-B04A-A57BDF28B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56" y="1282074"/>
            <a:ext cx="5605918" cy="34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StarAsync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EC997C-4521-4D55-BAE7-9D128A47A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95" y="367096"/>
            <a:ext cx="3924209" cy="45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5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ScaledBuck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E6BEC8-035E-44A9-BA15-85E99580A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36" y="574625"/>
            <a:ext cx="5963846" cy="42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61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The FP Stack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altLang="zh-CN" dirty="0">
                <a:hlinkClick r:id="rId3"/>
              </a:rPr>
              <a:t>Scala with Cats 2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altLang="zh-CN" dirty="0" err="1">
                <a:hlinkClick r:id="rId4"/>
              </a:rPr>
              <a:t>DevInsideYou</a:t>
            </a:r>
            <a:r>
              <a:rPr lang="en-US" altLang="zh-CN" dirty="0">
                <a:hlinkClick r:id="rId4"/>
              </a:rPr>
              <a:t> - Monads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altLang="zh-CN" dirty="0" err="1">
                <a:hlinkClick r:id="rId5"/>
              </a:rPr>
              <a:t>DevInsideYou</a:t>
            </a:r>
            <a:r>
              <a:rPr lang="en-US" altLang="zh-CN" dirty="0">
                <a:hlinkClick r:id="rId5"/>
              </a:rPr>
              <a:t> - </a:t>
            </a:r>
            <a:r>
              <a:rPr lang="en-US" altLang="zh-CN" dirty="0" err="1">
                <a:hlinkClick r:id="rId5"/>
              </a:rPr>
              <a:t>Tagless</a:t>
            </a:r>
            <a:r>
              <a:rPr lang="en-US" altLang="zh-CN" dirty="0">
                <a:hlinkClick r:id="rId5"/>
              </a:rPr>
              <a:t> Final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https://zio.dev/docs/resources/</a:t>
            </a:r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833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箱子的艺术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A7C834-8E25-42E7-9F4F-364C10F80B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6654" y="1346338"/>
            <a:ext cx="2915037" cy="2901583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161C46-777D-47B8-82A9-7ECC6E0AC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67" y="345937"/>
            <a:ext cx="3809204" cy="21609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8500D3-899B-4661-AB04-5D0E7AD97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8114"/>
            <a:ext cx="3345475" cy="19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1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箱子的艺术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zh-CN" altLang="en-US" dirty="0">
                <a:hlinkClick r:id="rId3"/>
              </a:rPr>
              <a:t>一个小练习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endParaRPr lang="en-US" altLang="zh-CN" dirty="0"/>
          </a:p>
          <a:p>
            <a:pPr marL="342900" indent="-3429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1D4FFB-5C3C-422D-B875-2539B73C9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262" y="2120271"/>
            <a:ext cx="5705475" cy="1638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2D63B9-7ECE-4AE9-BF3B-2363BF03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728" y="1017725"/>
            <a:ext cx="6814272" cy="39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 Scala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-US" dirty="0"/>
              <a:t>非</a:t>
            </a:r>
            <a:r>
              <a:rPr lang="en-US" altLang="zh-CN" dirty="0"/>
              <a:t>CS</a:t>
            </a:r>
            <a:r>
              <a:rPr lang="zh-CN" altLang="en-US" dirty="0"/>
              <a:t>科班出身，自我培训</a:t>
            </a:r>
            <a:endParaRPr lang="en-US" altLang="zh-CN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Spring</a:t>
            </a:r>
            <a:r>
              <a:rPr lang="zh-CN" altLang="en-US" dirty="0"/>
              <a:t>、</a:t>
            </a:r>
            <a:r>
              <a:rPr lang="en-US" altLang="zh-CN" dirty="0"/>
              <a:t>Grails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-US" dirty="0"/>
              <a:t>热衷软件工程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4D4254-0E17-4C96-B7B3-B2BD390D8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98" y="1175323"/>
            <a:ext cx="4702450" cy="35231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入门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-US" dirty="0"/>
              <a:t>因为</a:t>
            </a:r>
            <a:r>
              <a:rPr lang="en-US" altLang="zh-CN" dirty="0"/>
              <a:t>Play </a:t>
            </a:r>
            <a:r>
              <a:rPr lang="zh-CN" altLang="en-US" dirty="0"/>
              <a:t>和 </a:t>
            </a:r>
            <a:r>
              <a:rPr lang="en-US" altLang="zh-CN" dirty="0" err="1"/>
              <a:t>Akka</a:t>
            </a:r>
            <a:r>
              <a:rPr lang="zh-CN" altLang="en-US" dirty="0"/>
              <a:t>决心了解</a:t>
            </a:r>
            <a:r>
              <a:rPr lang="en-US" altLang="zh-CN" dirty="0"/>
              <a:t>Scala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-US" dirty="0"/>
              <a:t>参加过</a:t>
            </a:r>
            <a:r>
              <a:rPr lang="en-US" altLang="zh-CN" dirty="0" err="1"/>
              <a:t>Thoughtworks</a:t>
            </a:r>
            <a:r>
              <a:rPr lang="zh-CN" altLang="en-US" dirty="0"/>
              <a:t>和</a:t>
            </a:r>
            <a:r>
              <a:rPr lang="en-US" altLang="zh-CN" dirty="0" err="1"/>
              <a:t>GrowingIO</a:t>
            </a:r>
            <a:r>
              <a:rPr lang="zh-CN" altLang="en-US" dirty="0"/>
              <a:t>举行的</a:t>
            </a:r>
            <a:r>
              <a:rPr lang="en-US" altLang="zh-CN" dirty="0" err="1"/>
              <a:t>MeetUp</a:t>
            </a:r>
            <a:endParaRPr lang="en-US" altLang="zh-CN" dirty="0"/>
          </a:p>
        </p:txBody>
      </p:sp>
      <p:pic>
        <p:nvPicPr>
          <p:cNvPr id="1028" name="Picture 4" descr="https://www.nobleprog.mo/sites/hitrahr/files/category_images/height100_scale/akka_training.png?t=1ae01f8f">
            <a:extLst>
              <a:ext uri="{FF2B5EF4-FFF2-40B4-BE49-F238E27FC236}">
                <a16:creationId xmlns:a16="http://schemas.microsoft.com/office/drawing/2014/main" id="{10D798C9-7558-40D8-A7D9-E6C80977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458" y="3514774"/>
            <a:ext cx="23241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ay Framework - Build Modern &amp;amp; Scalable Web Apps with Java and Scala">
            <a:extLst>
              <a:ext uri="{FF2B5EF4-FFF2-40B4-BE49-F238E27FC236}">
                <a16:creationId xmlns:a16="http://schemas.microsoft.com/office/drawing/2014/main" id="{7117260B-8452-46DC-B7C7-2200EC13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68" y="3323018"/>
            <a:ext cx="2558322" cy="133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on.com: Programming in Scala Fourth Edition: Updated for Scala 2.13  eBook: Odersky, Martin, Spoon, Lex, Venners, Bill: Kindle Store">
            <a:extLst>
              <a:ext uri="{FF2B5EF4-FFF2-40B4-BE49-F238E27FC236}">
                <a16:creationId xmlns:a16="http://schemas.microsoft.com/office/drawing/2014/main" id="{A32F68A6-7971-4E44-81F5-52308867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0" y="3042973"/>
            <a:ext cx="1186959" cy="189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45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入门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-US" dirty="0"/>
              <a:t>网上的资料和</a:t>
            </a:r>
            <a:r>
              <a:rPr lang="en-US" altLang="zh-CN" dirty="0" err="1"/>
              <a:t>Tubi</a:t>
            </a:r>
            <a:r>
              <a:rPr lang="en-US" altLang="zh-CN" dirty="0"/>
              <a:t> Chinese Scala Meetup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2AC8CC-17CE-45E2-877B-222E19E08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37" y="-1"/>
            <a:ext cx="1667363" cy="2501044"/>
          </a:xfrm>
          <a:prstGeom prst="rect">
            <a:avLst/>
          </a:prstGeom>
        </p:spPr>
      </p:pic>
      <p:pic>
        <p:nvPicPr>
          <p:cNvPr id="2050" name="Picture 2" descr="https://image.slidesharecdn.com/scaladayssf-150316213819-conversion-gate01/95/scala-days-san-francisco-3-638.jpg?cb=1427048581">
            <a:extLst>
              <a:ext uri="{FF2B5EF4-FFF2-40B4-BE49-F238E27FC236}">
                <a16:creationId xmlns:a16="http://schemas.microsoft.com/office/drawing/2014/main" id="{3E34E620-C252-42A9-B63C-54665DD5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2" y="1928910"/>
            <a:ext cx="4156510" cy="3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mages.manning.com/360/480/resize/book/2/a2ed920-d6ed-48fb-8f18-b051b7a09a2a/bjarnason.png">
            <a:extLst>
              <a:ext uri="{FF2B5EF4-FFF2-40B4-BE49-F238E27FC236}">
                <a16:creationId xmlns:a16="http://schemas.microsoft.com/office/drawing/2014/main" id="{BC67BB6E-7A8C-423B-958A-0AB7B2FB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35" y="2649131"/>
            <a:ext cx="1903416" cy="240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ubi Review | PCMag">
            <a:extLst>
              <a:ext uri="{FF2B5EF4-FFF2-40B4-BE49-F238E27FC236}">
                <a16:creationId xmlns:a16="http://schemas.microsoft.com/office/drawing/2014/main" id="{9DE67D99-176C-407E-A017-B162562E5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7" y="336156"/>
            <a:ext cx="1720212" cy="96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4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中文社区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-US" dirty="0"/>
              <a:t>里面个个都是人才，说话又好听，超喜欢在里面。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D33682-3015-464C-9F02-19777AB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7" y="2031849"/>
            <a:ext cx="1362075" cy="1400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AE6AAB-1375-4C38-9553-153C42358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29" y="3630359"/>
            <a:ext cx="1362077" cy="13620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20A88C-6046-42B1-9E03-F6C7C60D9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298" y="3630359"/>
            <a:ext cx="1362076" cy="13620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9EB3C7-37C4-45F3-AECE-621943966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390" y="302794"/>
            <a:ext cx="1429862" cy="14298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A12E1F-C5A9-40B5-BDF8-CA7D08145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162" y="2031848"/>
            <a:ext cx="1400018" cy="1400018"/>
          </a:xfrm>
          <a:prstGeom prst="rect">
            <a:avLst/>
          </a:prstGeom>
        </p:spPr>
      </p:pic>
      <p:pic>
        <p:nvPicPr>
          <p:cNvPr id="3074" name="Picture 2" descr="https://img9.doubanio.com/view/subject/l/public/s29963974.jpg">
            <a:extLst>
              <a:ext uri="{FF2B5EF4-FFF2-40B4-BE49-F238E27FC236}">
                <a16:creationId xmlns:a16="http://schemas.microsoft.com/office/drawing/2014/main" id="{C71E94C0-04E5-4A73-803E-30943FDE2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30" y="2006833"/>
            <a:ext cx="1211950" cy="14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img1.doubanio.com/view/subject/l/public/s28625318.jpg">
            <a:extLst>
              <a:ext uri="{FF2B5EF4-FFF2-40B4-BE49-F238E27FC236}">
                <a16:creationId xmlns:a16="http://schemas.microsoft.com/office/drawing/2014/main" id="{81522094-09EB-448E-B805-234D9916A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435" y="2006833"/>
            <a:ext cx="1160752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g2.doubanio.com/view/subject/s/public/s29794622.jpg">
            <a:extLst>
              <a:ext uri="{FF2B5EF4-FFF2-40B4-BE49-F238E27FC236}">
                <a16:creationId xmlns:a16="http://schemas.microsoft.com/office/drawing/2014/main" id="{962DCF42-6117-477C-A0D8-DC84E3E4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070" y="2018415"/>
            <a:ext cx="1160752" cy="14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ala.cool/images/2019/05/dive-into-kotlin.jpg">
            <a:extLst>
              <a:ext uri="{FF2B5EF4-FFF2-40B4-BE49-F238E27FC236}">
                <a16:creationId xmlns:a16="http://schemas.microsoft.com/office/drawing/2014/main" id="{8E321256-2007-4845-AA68-86874283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37" y="3638882"/>
            <a:ext cx="1140785" cy="13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05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Scala EFPL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/>
              <a:t>https://docs.scala-lang.org/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/>
              <a:t>https://scala.epfl.ch/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20FE3-89E9-4895-B5D3-54C21617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312" y="1819996"/>
            <a:ext cx="4039658" cy="27488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1899D6-E951-436B-A995-169D97D06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94" y="1156176"/>
            <a:ext cx="1619667" cy="21595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D95EC41-E380-4550-B511-CA8C3668F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118" y="392998"/>
            <a:ext cx="3772047" cy="12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Scala EFPL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42010-07D7-494D-9090-BD3D984E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91" y="572700"/>
            <a:ext cx="4820043" cy="4125775"/>
          </a:xfrm>
          <a:prstGeom prst="rect">
            <a:avLst/>
          </a:prstGeom>
        </p:spPr>
      </p:pic>
      <p:pic>
        <p:nvPicPr>
          <p:cNvPr id="4098" name="Picture 2" descr="https://img2.doubanio.com/view/subject/l/public/s28487631.jpg">
            <a:extLst>
              <a:ext uri="{FF2B5EF4-FFF2-40B4-BE49-F238E27FC236}">
                <a16:creationId xmlns:a16="http://schemas.microsoft.com/office/drawing/2014/main" id="{1BC6F816-55E5-43A2-9B99-18F82C9B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21" y="3277155"/>
            <a:ext cx="1222870" cy="160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g2.doubanio.com/view/subject/l/public/s29794622.jpg">
            <a:extLst>
              <a:ext uri="{FF2B5EF4-FFF2-40B4-BE49-F238E27FC236}">
                <a16:creationId xmlns:a16="http://schemas.microsoft.com/office/drawing/2014/main" id="{195BF8FB-D6E5-4C9A-B203-66877FFB9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1" y="3277156"/>
            <a:ext cx="1278388" cy="160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g1.doubanio.com/view/subject/l/public/s4548717.jpg">
            <a:extLst>
              <a:ext uri="{FF2B5EF4-FFF2-40B4-BE49-F238E27FC236}">
                <a16:creationId xmlns:a16="http://schemas.microsoft.com/office/drawing/2014/main" id="{BFA7487B-819F-4D80-A821-A3C8D5201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1" y="1152475"/>
            <a:ext cx="1278388" cy="17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7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Lightbend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/>
              <a:t>https://akka.io/docs/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zh-CN" dirty="0"/>
              <a:t>https://academy.lightbend.com/</a:t>
            </a:r>
          </a:p>
        </p:txBody>
      </p:sp>
      <p:pic>
        <p:nvPicPr>
          <p:cNvPr id="6146" name="Picture 2" descr="https://enext-analytics.s3.amazonaws.com/usercontent/53b44AQFz_edit.png">
            <a:extLst>
              <a:ext uri="{FF2B5EF4-FFF2-40B4-BE49-F238E27FC236}">
                <a16:creationId xmlns:a16="http://schemas.microsoft.com/office/drawing/2014/main" id="{D03B441A-FBF2-4F51-9E10-40CD2BFD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82" y="503375"/>
            <a:ext cx="24765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www.nobleprog.mo/sites/hitrahr/files/category_images/height100_scale/akka_training.png?t=1ae01f8f">
            <a:extLst>
              <a:ext uri="{FF2B5EF4-FFF2-40B4-BE49-F238E27FC236}">
                <a16:creationId xmlns:a16="http://schemas.microsoft.com/office/drawing/2014/main" id="{89B1882B-BA35-443E-AC80-75503BD92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82" y="3514775"/>
            <a:ext cx="23241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927932-659D-42EC-8AF9-0FB0D3C1E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21" y="1310501"/>
            <a:ext cx="1806774" cy="2025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097E1E-1292-4AE1-A934-11444F2FF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800" y="1310501"/>
            <a:ext cx="2025777" cy="2025777"/>
          </a:xfrm>
          <a:prstGeom prst="rect">
            <a:avLst/>
          </a:prstGeom>
        </p:spPr>
      </p:pic>
      <p:pic>
        <p:nvPicPr>
          <p:cNvPr id="8" name="Picture 4" descr="https://avatars.githubusercontent.com/u/9868?v=4">
            <a:extLst>
              <a:ext uri="{FF2B5EF4-FFF2-40B4-BE49-F238E27FC236}">
                <a16:creationId xmlns:a16="http://schemas.microsoft.com/office/drawing/2014/main" id="{B27CBE21-3057-4320-AEB7-1B0322EB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82" y="1310501"/>
            <a:ext cx="2025777" cy="20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02133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268</Words>
  <Application>Microsoft Office PowerPoint</Application>
  <PresentationFormat>全屏显示(16:9)</PresentationFormat>
  <Paragraphs>107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Arial</vt:lpstr>
      <vt:lpstr>微软雅黑</vt:lpstr>
      <vt:lpstr>Lato</vt:lpstr>
      <vt:lpstr>Average</vt:lpstr>
      <vt:lpstr>Oswald</vt:lpstr>
      <vt:lpstr>Slate</vt:lpstr>
      <vt:lpstr>Scala菜鸟逆袭之路</vt:lpstr>
      <vt:lpstr>分享大纲</vt:lpstr>
      <vt:lpstr>Pre Scala</vt:lpstr>
      <vt:lpstr>Scala 入门</vt:lpstr>
      <vt:lpstr>函数式入门</vt:lpstr>
      <vt:lpstr>Scala 中文社区</vt:lpstr>
      <vt:lpstr>Scala EFPL</vt:lpstr>
      <vt:lpstr>Scala EFPL</vt:lpstr>
      <vt:lpstr>Lightbend</vt:lpstr>
      <vt:lpstr>FP </vt:lpstr>
      <vt:lpstr>FP Books</vt:lpstr>
      <vt:lpstr>SoftwareMill</vt:lpstr>
      <vt:lpstr>SoftwareMill</vt:lpstr>
      <vt:lpstr>布道者 underscore</vt:lpstr>
      <vt:lpstr>布道者</vt:lpstr>
      <vt:lpstr>Scaladex</vt:lpstr>
      <vt:lpstr>The Future Stack</vt:lpstr>
      <vt:lpstr>并发编程简介</vt:lpstr>
      <vt:lpstr>StarBlock</vt:lpstr>
      <vt:lpstr>ServletBuck</vt:lpstr>
      <vt:lpstr>StarAsync</vt:lpstr>
      <vt:lpstr>ScaledBuck</vt:lpstr>
      <vt:lpstr>The FP Stack</vt:lpstr>
      <vt:lpstr>箱子的艺术</vt:lpstr>
      <vt:lpstr>箱子的艺术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Scala.js  for large and complex frontend apps</dc:title>
  <dc:creator>jasonqu(屈国栋)</dc:creator>
  <cp:lastModifiedBy>jasonqu(屈国栋)</cp:lastModifiedBy>
  <cp:revision>111</cp:revision>
  <dcterms:modified xsi:type="dcterms:W3CDTF">2021-06-26T03:10:42Z</dcterms:modified>
</cp:coreProperties>
</file>